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2" r:id="rId39"/>
    <p:sldId id="316" r:id="rId40"/>
    <p:sldId id="327" r:id="rId41"/>
    <p:sldId id="325" r:id="rId42"/>
    <p:sldId id="321" r:id="rId43"/>
    <p:sldId id="319" r:id="rId44"/>
    <p:sldId id="323" r:id="rId45"/>
    <p:sldId id="326" r:id="rId46"/>
    <p:sldId id="273" r:id="rId4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588" autoAdjust="0"/>
  </p:normalViewPr>
  <p:slideViewPr>
    <p:cSldViewPr snapToGrid="0">
      <p:cViewPr varScale="1">
        <p:scale>
          <a:sx n="61" d="100"/>
          <a:sy n="61" d="100"/>
        </p:scale>
        <p:origin x="102"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217A0-3646-4827-9BCB-7AC2DE1F8842}"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de-DE"/>
        </a:p>
      </dgm:t>
    </dgm:pt>
    <dgm:pt modelId="{C9A06ACF-8CF5-4689-ACE5-5C3728E6CA9B}">
      <dgm:prSet/>
      <dgm:spPr/>
      <dgm:t>
        <a:bodyPr/>
        <a:lstStyle/>
        <a:p>
          <a:r>
            <a:rPr lang="de-DE" dirty="0"/>
            <a:t>Wegfindungsalgorithmus </a:t>
          </a:r>
        </a:p>
      </dgm:t>
    </dgm:pt>
    <dgm:pt modelId="{BD659FBF-C071-4054-AC6A-AECD560698A7}" type="parTrans" cxnId="{8C0F0BD7-7C5D-4D24-9788-4D4C27C9AC4C}">
      <dgm:prSet/>
      <dgm:spPr/>
      <dgm:t>
        <a:bodyPr/>
        <a:lstStyle/>
        <a:p>
          <a:endParaRPr lang="de-DE"/>
        </a:p>
      </dgm:t>
    </dgm:pt>
    <dgm:pt modelId="{24AE21C1-D062-4A1C-BB27-1CA07F6461E8}" type="sibTrans" cxnId="{8C0F0BD7-7C5D-4D24-9788-4D4C27C9AC4C}">
      <dgm:prSet/>
      <dgm:spPr/>
      <dgm:t>
        <a:bodyPr/>
        <a:lstStyle/>
        <a:p>
          <a:endParaRPr lang="de-DE"/>
        </a:p>
      </dgm:t>
    </dgm:pt>
    <dgm:pt modelId="{B14A9CAF-A99E-41D9-95D3-91DBF19DF504}">
      <dgm:prSet/>
      <dgm:spPr/>
      <dgm:t>
        <a:bodyPr/>
        <a:lstStyle/>
        <a:p>
          <a:r>
            <a:rPr lang="de-DE"/>
            <a:t>3D Modelle</a:t>
          </a:r>
        </a:p>
      </dgm:t>
    </dgm:pt>
    <dgm:pt modelId="{118CB087-0FDF-41D8-8B11-38EAE1045823}" type="parTrans" cxnId="{8C0685C9-E3CA-4205-BD0A-DCE2967EFE75}">
      <dgm:prSet/>
      <dgm:spPr/>
      <dgm:t>
        <a:bodyPr/>
        <a:lstStyle/>
        <a:p>
          <a:endParaRPr lang="de-DE"/>
        </a:p>
      </dgm:t>
    </dgm:pt>
    <dgm:pt modelId="{59EA1AD2-8F53-42DC-A468-430FF82C22D2}" type="sibTrans" cxnId="{8C0685C9-E3CA-4205-BD0A-DCE2967EFE75}">
      <dgm:prSet/>
      <dgm:spPr/>
      <dgm:t>
        <a:bodyPr/>
        <a:lstStyle/>
        <a:p>
          <a:endParaRPr lang="de-DE"/>
        </a:p>
      </dgm:t>
    </dgm:pt>
    <dgm:pt modelId="{B17C71A7-B431-40D0-AE2E-8849D86698EA}">
      <dgm:prSet/>
      <dgm:spPr/>
      <dgm:t>
        <a:bodyPr/>
        <a:lstStyle/>
        <a:p>
          <a:r>
            <a:rPr lang="de-DE" dirty="0" err="1"/>
            <a:t>React</a:t>
          </a:r>
          <a:r>
            <a:rPr lang="de-DE" dirty="0"/>
            <a:t>: anklicken von 3D Objekten, Liniengenerierung</a:t>
          </a:r>
        </a:p>
      </dgm:t>
    </dgm:pt>
    <dgm:pt modelId="{85D690A9-6EDF-4A38-ADEC-47EEB8FA395B}" type="parTrans" cxnId="{6A516503-C572-460D-9232-D5E9714DC8B6}">
      <dgm:prSet/>
      <dgm:spPr/>
      <dgm:t>
        <a:bodyPr/>
        <a:lstStyle/>
        <a:p>
          <a:endParaRPr lang="de-DE"/>
        </a:p>
      </dgm:t>
    </dgm:pt>
    <dgm:pt modelId="{0876DB1C-F6BC-452E-8B45-AC652FC461F1}" type="sibTrans" cxnId="{6A516503-C572-460D-9232-D5E9714DC8B6}">
      <dgm:prSet/>
      <dgm:spPr/>
      <dgm:t>
        <a:bodyPr/>
        <a:lstStyle/>
        <a:p>
          <a:endParaRPr lang="de-DE"/>
        </a:p>
      </dgm:t>
    </dgm:pt>
    <dgm:pt modelId="{4C4E66D4-8E79-4D27-8A72-9A8ABEB436A2}" type="pres">
      <dgm:prSet presAssocID="{999217A0-3646-4827-9BCB-7AC2DE1F8842}" presName="Name0" presStyleCnt="0">
        <dgm:presLayoutVars>
          <dgm:dir/>
          <dgm:resizeHandles val="exact"/>
        </dgm:presLayoutVars>
      </dgm:prSet>
      <dgm:spPr/>
    </dgm:pt>
    <dgm:pt modelId="{69C396C3-B1DB-4FED-8E82-53D6F16643C4}" type="pres">
      <dgm:prSet presAssocID="{C9A06ACF-8CF5-4689-ACE5-5C3728E6CA9B}" presName="node" presStyleLbl="node1" presStyleIdx="0" presStyleCnt="3" custLinFactNeighborX="1051" custLinFactNeighborY="-27175">
        <dgm:presLayoutVars>
          <dgm:bulletEnabled val="1"/>
        </dgm:presLayoutVars>
      </dgm:prSet>
      <dgm:spPr/>
    </dgm:pt>
    <dgm:pt modelId="{F1EFB5F9-D4A6-47FF-A03A-52B10CA95703}" type="pres">
      <dgm:prSet presAssocID="{24AE21C1-D062-4A1C-BB27-1CA07F6461E8}" presName="sibTrans" presStyleLbl="sibTrans2D1" presStyleIdx="0" presStyleCnt="2"/>
      <dgm:spPr/>
    </dgm:pt>
    <dgm:pt modelId="{50587100-D470-418E-8927-5EFE46F332F3}" type="pres">
      <dgm:prSet presAssocID="{24AE21C1-D062-4A1C-BB27-1CA07F6461E8}" presName="connectorText" presStyleLbl="sibTrans2D1" presStyleIdx="0" presStyleCnt="2"/>
      <dgm:spPr/>
    </dgm:pt>
    <dgm:pt modelId="{A195CA97-42AA-4C67-A020-99FE6E283FD2}" type="pres">
      <dgm:prSet presAssocID="{B14A9CAF-A99E-41D9-95D3-91DBF19DF504}" presName="node" presStyleLbl="node1" presStyleIdx="1" presStyleCnt="3" custLinFactNeighborX="-840" custLinFactNeighborY="-30979">
        <dgm:presLayoutVars>
          <dgm:bulletEnabled val="1"/>
        </dgm:presLayoutVars>
      </dgm:prSet>
      <dgm:spPr/>
    </dgm:pt>
    <dgm:pt modelId="{9EC2927C-F926-4B20-BBA7-E81619A81772}" type="pres">
      <dgm:prSet presAssocID="{59EA1AD2-8F53-42DC-A468-430FF82C22D2}" presName="sibTrans" presStyleLbl="sibTrans2D1" presStyleIdx="1" presStyleCnt="2"/>
      <dgm:spPr/>
    </dgm:pt>
    <dgm:pt modelId="{C5DA4923-F201-4203-A29F-945E3AEC0DB1}" type="pres">
      <dgm:prSet presAssocID="{59EA1AD2-8F53-42DC-A468-430FF82C22D2}" presName="connectorText" presStyleLbl="sibTrans2D1" presStyleIdx="1" presStyleCnt="2"/>
      <dgm:spPr/>
    </dgm:pt>
    <dgm:pt modelId="{EE2957F8-1176-4457-93CF-863BAB38C90A}" type="pres">
      <dgm:prSet presAssocID="{B17C71A7-B431-40D0-AE2E-8849D86698EA}" presName="node" presStyleLbl="node1" presStyleIdx="2" presStyleCnt="3">
        <dgm:presLayoutVars>
          <dgm:bulletEnabled val="1"/>
        </dgm:presLayoutVars>
      </dgm:prSet>
      <dgm:spPr/>
    </dgm:pt>
  </dgm:ptLst>
  <dgm:cxnLst>
    <dgm:cxn modelId="{6A516503-C572-460D-9232-D5E9714DC8B6}" srcId="{999217A0-3646-4827-9BCB-7AC2DE1F8842}" destId="{B17C71A7-B431-40D0-AE2E-8849D86698EA}" srcOrd="2" destOrd="0" parTransId="{85D690A9-6EDF-4A38-ADEC-47EEB8FA395B}" sibTransId="{0876DB1C-F6BC-452E-8B45-AC652FC461F1}"/>
    <dgm:cxn modelId="{A5465C06-227E-40AF-9D1D-6083C9EBA72B}" type="presOf" srcId="{59EA1AD2-8F53-42DC-A468-430FF82C22D2}" destId="{C5DA4923-F201-4203-A29F-945E3AEC0DB1}" srcOrd="1" destOrd="0" presId="urn:microsoft.com/office/officeart/2005/8/layout/process1"/>
    <dgm:cxn modelId="{19D03A23-C6AA-4251-A65E-82B36D0737D1}" type="presOf" srcId="{B14A9CAF-A99E-41D9-95D3-91DBF19DF504}" destId="{A195CA97-42AA-4C67-A020-99FE6E283FD2}" srcOrd="0" destOrd="0" presId="urn:microsoft.com/office/officeart/2005/8/layout/process1"/>
    <dgm:cxn modelId="{C6CBA633-326F-4112-A9E0-C9FA8CA60100}" type="presOf" srcId="{999217A0-3646-4827-9BCB-7AC2DE1F8842}" destId="{4C4E66D4-8E79-4D27-8A72-9A8ABEB436A2}" srcOrd="0" destOrd="0" presId="urn:microsoft.com/office/officeart/2005/8/layout/process1"/>
    <dgm:cxn modelId="{FFDE893E-0B1D-42B7-8916-A62E4169FF50}" type="presOf" srcId="{59EA1AD2-8F53-42DC-A468-430FF82C22D2}" destId="{9EC2927C-F926-4B20-BBA7-E81619A81772}" srcOrd="0" destOrd="0" presId="urn:microsoft.com/office/officeart/2005/8/layout/process1"/>
    <dgm:cxn modelId="{7C31EC69-20DD-4DBE-99DF-DB932438E095}" type="presOf" srcId="{24AE21C1-D062-4A1C-BB27-1CA07F6461E8}" destId="{F1EFB5F9-D4A6-47FF-A03A-52B10CA95703}" srcOrd="0" destOrd="0" presId="urn:microsoft.com/office/officeart/2005/8/layout/process1"/>
    <dgm:cxn modelId="{F63F3D71-13FC-4B07-BF3C-644C061BD92D}" type="presOf" srcId="{C9A06ACF-8CF5-4689-ACE5-5C3728E6CA9B}" destId="{69C396C3-B1DB-4FED-8E82-53D6F16643C4}" srcOrd="0" destOrd="0" presId="urn:microsoft.com/office/officeart/2005/8/layout/process1"/>
    <dgm:cxn modelId="{5474F4A1-AB60-4F6E-8C83-4E4B0B70C84C}" type="presOf" srcId="{24AE21C1-D062-4A1C-BB27-1CA07F6461E8}" destId="{50587100-D470-418E-8927-5EFE46F332F3}" srcOrd="1" destOrd="0" presId="urn:microsoft.com/office/officeart/2005/8/layout/process1"/>
    <dgm:cxn modelId="{8C0685C9-E3CA-4205-BD0A-DCE2967EFE75}" srcId="{999217A0-3646-4827-9BCB-7AC2DE1F8842}" destId="{B14A9CAF-A99E-41D9-95D3-91DBF19DF504}" srcOrd="1" destOrd="0" parTransId="{118CB087-0FDF-41D8-8B11-38EAE1045823}" sibTransId="{59EA1AD2-8F53-42DC-A468-430FF82C22D2}"/>
    <dgm:cxn modelId="{68FCB7CB-413F-4D5E-B94C-7F2AEF665C37}" type="presOf" srcId="{B17C71A7-B431-40D0-AE2E-8849D86698EA}" destId="{EE2957F8-1176-4457-93CF-863BAB38C90A}" srcOrd="0" destOrd="0" presId="urn:microsoft.com/office/officeart/2005/8/layout/process1"/>
    <dgm:cxn modelId="{8C0F0BD7-7C5D-4D24-9788-4D4C27C9AC4C}" srcId="{999217A0-3646-4827-9BCB-7AC2DE1F8842}" destId="{C9A06ACF-8CF5-4689-ACE5-5C3728E6CA9B}" srcOrd="0" destOrd="0" parTransId="{BD659FBF-C071-4054-AC6A-AECD560698A7}" sibTransId="{24AE21C1-D062-4A1C-BB27-1CA07F6461E8}"/>
    <dgm:cxn modelId="{2DFB5CE3-041F-4E03-92BC-C25A44AD2E46}" type="presParOf" srcId="{4C4E66D4-8E79-4D27-8A72-9A8ABEB436A2}" destId="{69C396C3-B1DB-4FED-8E82-53D6F16643C4}" srcOrd="0" destOrd="0" presId="urn:microsoft.com/office/officeart/2005/8/layout/process1"/>
    <dgm:cxn modelId="{03B4398C-6CAC-4D6E-A91D-7C3BC76ED6F3}" type="presParOf" srcId="{4C4E66D4-8E79-4D27-8A72-9A8ABEB436A2}" destId="{F1EFB5F9-D4A6-47FF-A03A-52B10CA95703}" srcOrd="1" destOrd="0" presId="urn:microsoft.com/office/officeart/2005/8/layout/process1"/>
    <dgm:cxn modelId="{63EC4907-170E-4D11-8257-C1E43A57957A}" type="presParOf" srcId="{F1EFB5F9-D4A6-47FF-A03A-52B10CA95703}" destId="{50587100-D470-418E-8927-5EFE46F332F3}" srcOrd="0" destOrd="0" presId="urn:microsoft.com/office/officeart/2005/8/layout/process1"/>
    <dgm:cxn modelId="{AB1D6E00-B86A-41BD-BD19-95AD3AFE92AD}" type="presParOf" srcId="{4C4E66D4-8E79-4D27-8A72-9A8ABEB436A2}" destId="{A195CA97-42AA-4C67-A020-99FE6E283FD2}" srcOrd="2" destOrd="0" presId="urn:microsoft.com/office/officeart/2005/8/layout/process1"/>
    <dgm:cxn modelId="{CB286703-BC0F-4B58-9741-68AD80A1E86A}" type="presParOf" srcId="{4C4E66D4-8E79-4D27-8A72-9A8ABEB436A2}" destId="{9EC2927C-F926-4B20-BBA7-E81619A81772}" srcOrd="3" destOrd="0" presId="urn:microsoft.com/office/officeart/2005/8/layout/process1"/>
    <dgm:cxn modelId="{90B0C2F1-0D8C-4B4A-A90C-1AA6D1E91733}" type="presParOf" srcId="{9EC2927C-F926-4B20-BBA7-E81619A81772}" destId="{C5DA4923-F201-4203-A29F-945E3AEC0DB1}" srcOrd="0" destOrd="0" presId="urn:microsoft.com/office/officeart/2005/8/layout/process1"/>
    <dgm:cxn modelId="{9E3C06FD-EC7B-4B57-9C3B-FED0B9253266}" type="presParOf" srcId="{4C4E66D4-8E79-4D27-8A72-9A8ABEB436A2}" destId="{EE2957F8-1176-4457-93CF-863BAB38C90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396C3-B1DB-4FED-8E82-53D6F16643C4}">
      <dsp:nvSpPr>
        <dsp:cNvPr id="0" name=""/>
        <dsp:cNvSpPr/>
      </dsp:nvSpPr>
      <dsp:spPr>
        <a:xfrm>
          <a:off x="17794" y="0"/>
          <a:ext cx="2356953" cy="141417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Wegfindungsalgorithmus </a:t>
          </a:r>
        </a:p>
      </dsp:txBody>
      <dsp:txXfrm>
        <a:off x="59214" y="41420"/>
        <a:ext cx="2274113" cy="1331331"/>
      </dsp:txXfrm>
    </dsp:sp>
    <dsp:sp modelId="{F1EFB5F9-D4A6-47FF-A03A-52B10CA95703}">
      <dsp:nvSpPr>
        <dsp:cNvPr id="0" name=""/>
        <dsp:cNvSpPr/>
      </dsp:nvSpPr>
      <dsp:spPr>
        <a:xfrm>
          <a:off x="2605985" y="414823"/>
          <a:ext cx="490225" cy="5845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DE" sz="1300" kern="1200"/>
        </a:p>
      </dsp:txBody>
      <dsp:txXfrm>
        <a:off x="2605985" y="531728"/>
        <a:ext cx="343158" cy="350714"/>
      </dsp:txXfrm>
    </dsp:sp>
    <dsp:sp modelId="{A195CA97-42AA-4C67-A020-99FE6E283FD2}">
      <dsp:nvSpPr>
        <dsp:cNvPr id="0" name=""/>
        <dsp:cNvSpPr/>
      </dsp:nvSpPr>
      <dsp:spPr>
        <a:xfrm>
          <a:off x="3299700" y="0"/>
          <a:ext cx="2356953" cy="141417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a:t>3D Modelle</a:t>
          </a:r>
        </a:p>
      </dsp:txBody>
      <dsp:txXfrm>
        <a:off x="3341120" y="41420"/>
        <a:ext cx="2274113" cy="1331331"/>
      </dsp:txXfrm>
    </dsp:sp>
    <dsp:sp modelId="{9EC2927C-F926-4B20-BBA7-E81619A81772}">
      <dsp:nvSpPr>
        <dsp:cNvPr id="0" name=""/>
        <dsp:cNvSpPr/>
      </dsp:nvSpPr>
      <dsp:spPr>
        <a:xfrm rot="14790">
          <a:off x="5894326" y="422000"/>
          <a:ext cx="503875" cy="5845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DE" sz="1300" kern="1200"/>
        </a:p>
      </dsp:txBody>
      <dsp:txXfrm>
        <a:off x="5894327" y="538580"/>
        <a:ext cx="352713" cy="350714"/>
      </dsp:txXfrm>
    </dsp:sp>
    <dsp:sp modelId="{EE2957F8-1176-4457-93CF-863BAB38C90A}">
      <dsp:nvSpPr>
        <dsp:cNvPr id="0" name=""/>
        <dsp:cNvSpPr/>
      </dsp:nvSpPr>
      <dsp:spPr>
        <a:xfrm>
          <a:off x="6607354" y="14230"/>
          <a:ext cx="2356953" cy="141417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React</a:t>
          </a:r>
          <a:r>
            <a:rPr lang="de-DE" sz="1600" kern="1200" dirty="0"/>
            <a:t>: anklicken von 3D Objekten, Liniengenerierung</a:t>
          </a:r>
        </a:p>
      </dsp:txBody>
      <dsp:txXfrm>
        <a:off x="6648774" y="55650"/>
        <a:ext cx="2274113" cy="13313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13.02.23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hier die Infos zum 4. Audit</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16999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UI Entwürfe sind in dem Artefakte Ordner hinterlegt</a:t>
            </a:r>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1179503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977011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muss Anforderungen sind umgesetzt worden</a:t>
            </a:r>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soll Anforderungen wurden umgesetzt bzw. in Teilen umgesetzt.</a:t>
            </a:r>
          </a:p>
          <a:p>
            <a:r>
              <a:rPr lang="de-DE" dirty="0"/>
              <a:t>Die Kann Anforderungen wurden noch nicht umgesetzt.</a:t>
            </a:r>
          </a:p>
        </p:txBody>
      </p:sp>
      <p:sp>
        <p:nvSpPr>
          <p:cNvPr id="4" name="Foliennummernplatzhalter 3"/>
          <p:cNvSpPr>
            <a:spLocks noGrp="1"/>
          </p:cNvSpPr>
          <p:nvPr>
            <p:ph type="sldNum" sz="quarter" idx="5"/>
          </p:nvPr>
        </p:nvSpPr>
        <p:spPr/>
        <p:txBody>
          <a:bodyPr/>
          <a:lstStyle/>
          <a:p>
            <a:fld id="{F07C548B-D88F-4CDD-9B79-5E210622A0E5}" type="slidenum">
              <a:rPr lang="de-DE" smtClean="0"/>
              <a:t>43</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44</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45</a:t>
            </a:fld>
            <a:endParaRPr lang="de-DE"/>
          </a:p>
        </p:txBody>
      </p:sp>
    </p:spTree>
    <p:extLst>
      <p:ext uri="{BB962C8B-B14F-4D97-AF65-F5344CB8AC3E}">
        <p14:creationId xmlns:p14="http://schemas.microsoft.com/office/powerpoint/2010/main" val="115586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Funktionaler Prototyp</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07672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a:t>
            </a:r>
            <a:r>
              <a:rPr lang="de-DE" dirty="0">
                <a:effectLst/>
                <a:latin typeface="Calibri" panose="020F0502020204030204" pitchFamily="34" charset="0"/>
                <a:ea typeface="Calibri" panose="020F0502020204030204" pitchFamily="34" charset="0"/>
                <a:cs typeface="Mangal" panose="02040503050203030202" pitchFamily="18" charset="0"/>
              </a:rPr>
              <a:t>rster Prototyp</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Beim zusammenführen sind noch Fehler im Programm aufgefallen</a:t>
            </a:r>
          </a:p>
          <a:p>
            <a:pPr>
              <a:lnSpc>
                <a:spcPct val="115000"/>
              </a:lnSpc>
              <a:spcAft>
                <a:spcPts val="800"/>
              </a:spcAft>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4" name="Diagramm 3">
            <a:extLst>
              <a:ext uri="{FF2B5EF4-FFF2-40B4-BE49-F238E27FC236}">
                <a16:creationId xmlns:a16="http://schemas.microsoft.com/office/drawing/2014/main" id="{20762F25-7976-A67B-7685-7F0924144EEF}"/>
              </a:ext>
            </a:extLst>
          </p:cNvPr>
          <p:cNvGraphicFramePr/>
          <p:nvPr>
            <p:extLst>
              <p:ext uri="{D42A27DB-BD31-4B8C-83A1-F6EECF244321}">
                <p14:modId xmlns:p14="http://schemas.microsoft.com/office/powerpoint/2010/main" val="870488633"/>
              </p:ext>
            </p:extLst>
          </p:nvPr>
        </p:nvGraphicFramePr>
        <p:xfrm>
          <a:off x="1155561" y="3917308"/>
          <a:ext cx="8972193" cy="144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23444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Änderungen </a:t>
            </a:r>
            <a:r>
              <a:rPr lang="de-DE" dirty="0" err="1">
                <a:effectLst/>
                <a:latin typeface="Calibri" panose="020F0502020204030204" pitchFamily="34" charset="0"/>
                <a:ea typeface="Calibri" panose="020F0502020204030204" pitchFamily="34" charset="0"/>
                <a:cs typeface="Mangal" panose="02040503050203030202" pitchFamily="18" charset="0"/>
              </a:rPr>
              <a:t>evtl</a:t>
            </a:r>
            <a:r>
              <a:rPr lang="de-DE" dirty="0">
                <a:effectLst/>
                <a:latin typeface="Calibri" panose="020F0502020204030204" pitchFamily="34" charset="0"/>
                <a:ea typeface="Calibri" panose="020F0502020204030204" pitchFamily="34" charset="0"/>
                <a:cs typeface="Mangal" panose="02040503050203030202" pitchFamily="18" charset="0"/>
              </a:rPr>
              <a:t> Codeschnipsel</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Sichere Alternative „</a:t>
            </a:r>
            <a:r>
              <a:rPr lang="de-DE" dirty="0" err="1">
                <a:latin typeface="Calibri" panose="020F0502020204030204" pitchFamily="34" charset="0"/>
                <a:ea typeface="Calibri" panose="020F0502020204030204" pitchFamily="34" charset="0"/>
                <a:cs typeface="Mangal" panose="02040503050203030202" pitchFamily="18" charset="0"/>
              </a:rPr>
              <a:t>findPathSimple</a:t>
            </a:r>
            <a:r>
              <a:rPr lang="de-DE" dirty="0">
                <a:latin typeface="Calibri" panose="020F0502020204030204" pitchFamily="34" charset="0"/>
                <a:ea typeface="Calibri" panose="020F0502020204030204" pitchFamily="34" charset="0"/>
                <a:cs typeface="Mangal" panose="02040503050203030202" pitchFamily="18" charset="0"/>
              </a:rPr>
              <a:t>“ eine Vereinfachung wurde genutzt</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FF7D7335-F52D-D688-F5AA-1A9C5EE198C4}"/>
              </a:ext>
            </a:extLst>
          </p:cNvPr>
          <p:cNvSpPr txBox="1"/>
          <p:nvPr/>
        </p:nvSpPr>
        <p:spPr>
          <a:xfrm>
            <a:off x="1559978" y="3143250"/>
            <a:ext cx="6554131" cy="584775"/>
          </a:xfrm>
          <a:prstGeom prst="rect">
            <a:avLst/>
          </a:prstGeom>
          <a:noFill/>
        </p:spPr>
        <p:txBody>
          <a:bodyPr wrap="square" rtlCol="0">
            <a:spAutoFit/>
          </a:bodyPr>
          <a:lstStyle/>
          <a:p>
            <a:r>
              <a:rPr lang="de-DE" sz="3200" dirty="0">
                <a:solidFill>
                  <a:srgbClr val="FF0000"/>
                </a:solidFill>
              </a:rPr>
              <a:t>JENS</a:t>
            </a:r>
            <a:endParaRPr lang="de-DE" dirty="0">
              <a:solidFill>
                <a:srgbClr val="FF0000"/>
              </a:solidFill>
            </a:endParaRPr>
          </a:p>
        </p:txBody>
      </p:sp>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61286"/>
          </a:xfrm>
          <a:prstGeom prst="rect">
            <a:avLst/>
          </a:prstGeom>
          <a:noFill/>
        </p:spPr>
        <p:txBody>
          <a:bodyPr wrap="square" rtlCol="0">
            <a:spAutoFit/>
          </a:bodyPr>
          <a:lstStyle/>
          <a:p>
            <a:pPr lvl="1">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Änderungen zum 4. Audit:</a:t>
            </a:r>
          </a:p>
          <a:p>
            <a:pPr marL="742950" lvl="1"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Separat imp</a:t>
            </a:r>
            <a:r>
              <a:rPr lang="de-DE" dirty="0">
                <a:latin typeface="Calibri" panose="020F0502020204030204" pitchFamily="34" charset="0"/>
                <a:ea typeface="Calibri" panose="020F0502020204030204" pitchFamily="34" charset="0"/>
                <a:cs typeface="Mangal" panose="02040503050203030202" pitchFamily="18" charset="0"/>
              </a:rPr>
              <a:t>ortierte Etagen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Wände der Räume entfernt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Treppen und Aufzüge farblich hervorgehoben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Orientierungspunkte hinzugefügt (Mensa und Überdachung)</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Ein- und  ausblenden von Etagen möglich</a:t>
            </a:r>
          </a:p>
          <a:p>
            <a:pPr marL="742950" lvl="1"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96C456EC-F3C3-21D9-0C44-5692568135C8}"/>
              </a:ext>
            </a:extLst>
          </p:cNvPr>
          <p:cNvSpPr txBox="1"/>
          <p:nvPr/>
        </p:nvSpPr>
        <p:spPr>
          <a:xfrm>
            <a:off x="1791890" y="5156039"/>
            <a:ext cx="6554131" cy="584775"/>
          </a:xfrm>
          <a:prstGeom prst="rect">
            <a:avLst/>
          </a:prstGeom>
          <a:noFill/>
        </p:spPr>
        <p:txBody>
          <a:bodyPr wrap="square" rtlCol="0">
            <a:spAutoFit/>
          </a:bodyPr>
          <a:lstStyle/>
          <a:p>
            <a:r>
              <a:rPr lang="de-DE" sz="3200" dirty="0">
                <a:solidFill>
                  <a:srgbClr val="FF0000"/>
                </a:solidFill>
              </a:rPr>
              <a:t>Hier noch Bilder einfügen</a:t>
            </a:r>
            <a:endParaRPr lang="de-DE" dirty="0">
              <a:solidFill>
                <a:srgbClr val="FF0000"/>
              </a:solidFill>
            </a:endParaRPr>
          </a:p>
        </p:txBody>
      </p:sp>
      <p:sp>
        <p:nvSpPr>
          <p:cNvPr id="11" name="Textfeld 10">
            <a:extLst>
              <a:ext uri="{FF2B5EF4-FFF2-40B4-BE49-F238E27FC236}">
                <a16:creationId xmlns:a16="http://schemas.microsoft.com/office/drawing/2014/main" id="{32075529-2321-F58A-708F-5720A4ACFA64}"/>
              </a:ext>
            </a:extLst>
          </p:cNvPr>
          <p:cNvSpPr txBox="1"/>
          <p:nvPr/>
        </p:nvSpPr>
        <p:spPr>
          <a:xfrm>
            <a:off x="2490952" y="3953782"/>
            <a:ext cx="6463862" cy="369332"/>
          </a:xfrm>
          <a:prstGeom prst="rect">
            <a:avLst/>
          </a:prstGeom>
          <a:noFill/>
        </p:spPr>
        <p:txBody>
          <a:bodyPr wrap="square">
            <a:spAutoFit/>
          </a:bodyPr>
          <a:lstStyle/>
          <a:p>
            <a:endParaRPr lang="de-DE" dirty="0"/>
          </a:p>
        </p:txBody>
      </p:sp>
      <p:pic>
        <p:nvPicPr>
          <p:cNvPr id="13" name="Grafik 12">
            <a:extLst>
              <a:ext uri="{FF2B5EF4-FFF2-40B4-BE49-F238E27FC236}">
                <a16:creationId xmlns:a16="http://schemas.microsoft.com/office/drawing/2014/main" id="{01D4F6DE-B83C-B4B9-804F-F07801881823}"/>
              </a:ext>
            </a:extLst>
          </p:cNvPr>
          <p:cNvPicPr>
            <a:picLocks noChangeAspect="1"/>
          </p:cNvPicPr>
          <p:nvPr/>
        </p:nvPicPr>
        <p:blipFill>
          <a:blip r:embed="rId3"/>
          <a:stretch>
            <a:fillRect/>
          </a:stretch>
        </p:blipFill>
        <p:spPr>
          <a:xfrm>
            <a:off x="7169520" y="3953782"/>
            <a:ext cx="5022480" cy="2455203"/>
          </a:xfrm>
          <a:prstGeom prst="rect">
            <a:avLst/>
          </a:prstGeom>
        </p:spPr>
      </p:pic>
    </p:spTree>
    <p:extLst>
      <p:ext uri="{BB962C8B-B14F-4D97-AF65-F5344CB8AC3E}">
        <p14:creationId xmlns:p14="http://schemas.microsoft.com/office/powerpoint/2010/main" val="721412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Implementierung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5034201" cy="355610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Erstellen der Felder für die Nutzereingabe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Gemeinsame UI Entwürfe erstellt </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Weitergabe der Werte an den Wegfindungsalgorithmus</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Mobile Version in CSS hinterlegt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Ausgewählte Räume können per klick in die Felder übernommen werden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Eingabe </a:t>
            </a:r>
            <a:r>
              <a:rPr lang="de-DE" dirty="0">
                <a:latin typeface="Calibri" panose="020F0502020204030204" pitchFamily="34" charset="0"/>
                <a:ea typeface="Calibri" panose="020F0502020204030204" pitchFamily="34" charset="0"/>
                <a:cs typeface="Mangal" panose="02040503050203030202" pitchFamily="18" charset="0"/>
              </a:rPr>
              <a:t>der Räume mit und ohne Punkt möglich</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1C76FB03-B719-56A4-FE6E-ACB1DA034EC1}"/>
              </a:ext>
            </a:extLst>
          </p:cNvPr>
          <p:cNvPicPr>
            <a:picLocks noChangeAspect="1"/>
          </p:cNvPicPr>
          <p:nvPr/>
        </p:nvPicPr>
        <p:blipFill rotWithShape="1">
          <a:blip r:embed="rId3">
            <a:extLst>
              <a:ext uri="{28A0092B-C50C-407E-A947-70E740481C1C}">
                <a14:useLocalDpi xmlns:a14="http://schemas.microsoft.com/office/drawing/2010/main" val="0"/>
              </a:ext>
            </a:extLst>
          </a:blip>
          <a:srcRect l="3734" t="6100" r="1863" b="2821"/>
          <a:stretch/>
        </p:blipFill>
        <p:spPr>
          <a:xfrm>
            <a:off x="6669448" y="3710548"/>
            <a:ext cx="4768069" cy="2676248"/>
          </a:xfrm>
          <a:prstGeom prst="rect">
            <a:avLst/>
          </a:prstGeom>
        </p:spPr>
      </p:pic>
      <p:pic>
        <p:nvPicPr>
          <p:cNvPr id="7" name="Grafik 6">
            <a:extLst>
              <a:ext uri="{FF2B5EF4-FFF2-40B4-BE49-F238E27FC236}">
                <a16:creationId xmlns:a16="http://schemas.microsoft.com/office/drawing/2014/main" id="{32BFEE80-DA43-7F4F-6B68-0A0D019A550D}"/>
              </a:ext>
            </a:extLst>
          </p:cNvPr>
          <p:cNvPicPr>
            <a:picLocks noChangeAspect="1"/>
          </p:cNvPicPr>
          <p:nvPr/>
        </p:nvPicPr>
        <p:blipFill rotWithShape="1">
          <a:blip r:embed="rId4">
            <a:extLst>
              <a:ext uri="{28A0092B-C50C-407E-A947-70E740481C1C}">
                <a14:useLocalDpi xmlns:a14="http://schemas.microsoft.com/office/drawing/2010/main" val="0"/>
              </a:ext>
            </a:extLst>
          </a:blip>
          <a:srcRect l="3362" t="6871" r="1532" b="2411"/>
          <a:stretch/>
        </p:blipFill>
        <p:spPr>
          <a:xfrm>
            <a:off x="6642127" y="973281"/>
            <a:ext cx="4822709" cy="2676248"/>
          </a:xfrm>
          <a:prstGeom prst="rect">
            <a:avLst/>
          </a:prstGeom>
        </p:spPr>
      </p:pic>
    </p:spTree>
    <p:extLst>
      <p:ext uri="{BB962C8B-B14F-4D97-AF65-F5344CB8AC3E}">
        <p14:creationId xmlns:p14="http://schemas.microsoft.com/office/powerpoint/2010/main" val="106493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Fehler und </a:t>
            </a:r>
            <a:r>
              <a:rPr lang="de-DE" b="1" dirty="0" err="1"/>
              <a:t>Optimierungsmöglickeiten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131644"/>
          </a:xfrm>
          <a:prstGeom prst="rect">
            <a:avLst/>
          </a:prstGeom>
          <a:noFill/>
        </p:spPr>
        <p:txBody>
          <a:bodyPr wrap="square" rtlCol="0">
            <a:spAutoFit/>
          </a:bodyPr>
          <a:lstStyle/>
          <a:p>
            <a:pPr>
              <a:lnSpc>
                <a:spcPct val="150000"/>
              </a:lnSpc>
            </a:pPr>
            <a:r>
              <a:rPr lang="de-DE" dirty="0"/>
              <a:t>Bekannte Fehler:</a:t>
            </a:r>
          </a:p>
          <a:p>
            <a:pPr marL="285750" indent="-285750">
              <a:lnSpc>
                <a:spcPct val="150000"/>
              </a:lnSpc>
              <a:buFont typeface="Arial" panose="020B0604020202020204" pitchFamily="34" charset="0"/>
              <a:buChar char="•"/>
            </a:pPr>
            <a:r>
              <a:rPr lang="de-DE" dirty="0"/>
              <a:t>Weggenerierung im dritten Stock hat einen Bug und Funktioniert nicht auf den verschiedenen Gebäudeseiten </a:t>
            </a:r>
          </a:p>
          <a:p>
            <a:pPr marL="285750" indent="-285750">
              <a:lnSpc>
                <a:spcPct val="150000"/>
              </a:lnSpc>
              <a:buFont typeface="Arial" panose="020B0604020202020204" pitchFamily="34" charset="0"/>
              <a:buChar char="•"/>
            </a:pPr>
            <a:r>
              <a:rPr lang="de-DE" dirty="0"/>
              <a:t>Kamera wird nach dem berechnen der Route zurückgesetzt</a:t>
            </a:r>
          </a:p>
          <a:p>
            <a:pPr>
              <a:lnSpc>
                <a:spcPct val="150000"/>
              </a:lnSpc>
            </a:pPr>
            <a:r>
              <a:rPr lang="de-DE" dirty="0"/>
              <a:t>Optimierungen:</a:t>
            </a:r>
          </a:p>
          <a:p>
            <a:pPr marL="285750" indent="-285750">
              <a:lnSpc>
                <a:spcPct val="150000"/>
              </a:lnSpc>
              <a:buFont typeface="Arial" panose="020B0604020202020204" pitchFamily="34" charset="0"/>
              <a:buChar char="•"/>
            </a:pPr>
            <a:r>
              <a:rPr lang="de-DE" dirty="0"/>
              <a:t>Start- und Endpunkt bei der generierten Route hervorheben</a:t>
            </a:r>
          </a:p>
          <a:p>
            <a:pPr marL="285750" indent="-285750">
              <a:lnSpc>
                <a:spcPct val="150000"/>
              </a:lnSpc>
              <a:buFont typeface="Arial" panose="020B0604020202020204" pitchFamily="34" charset="0"/>
              <a:buChar char="•"/>
            </a:pPr>
            <a:r>
              <a:rPr lang="de-DE" dirty="0"/>
              <a:t>Die Linie der Route verbessern</a:t>
            </a:r>
          </a:p>
          <a:p>
            <a:pPr marL="285750" indent="-285750">
              <a:lnSpc>
                <a:spcPct val="150000"/>
              </a:lnSpc>
              <a:buFont typeface="Arial" panose="020B0604020202020204" pitchFamily="34" charset="0"/>
              <a:buChar char="•"/>
            </a:pPr>
            <a:r>
              <a:rPr lang="de-DE" dirty="0"/>
              <a:t>Algorithmus kann noch verbessert werden (Nutzung von Treppe und Aufzug)</a:t>
            </a:r>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873798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69158"/>
          </a:xfrm>
          <a:prstGeom prst="rect">
            <a:avLst/>
          </a:prstGeom>
          <a:noFill/>
        </p:spPr>
        <p:txBody>
          <a:bodyPr wrap="square" rtlCol="0">
            <a:spAutoFit/>
          </a:bodyPr>
          <a:lstStyle/>
          <a:p>
            <a:pPr marL="285750" indent="-285750">
              <a:buFont typeface="Arial" panose="020B0604020202020204" pitchFamily="34" charset="0"/>
              <a:buChar char="•"/>
            </a:pPr>
            <a:r>
              <a:rPr lang="de-DE" dirty="0"/>
              <a:t>Eine kleine Vorschau und link zum </a:t>
            </a:r>
            <a:r>
              <a:rPr lang="de-DE" dirty="0" err="1"/>
              <a:t>Github</a:t>
            </a:r>
            <a:r>
              <a:rPr lang="de-DE" dirty="0"/>
              <a:t> in voller Qualität drauf machen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397951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7" name="Grafik 6">
            <a:extLst>
              <a:ext uri="{FF2B5EF4-FFF2-40B4-BE49-F238E27FC236}">
                <a16:creationId xmlns:a16="http://schemas.microsoft.com/office/drawing/2014/main" id="{4F63EE88-3F5B-63CA-9085-B6BEAFD27454}"/>
              </a:ext>
            </a:extLst>
          </p:cNvPr>
          <p:cNvPicPr>
            <a:picLocks noChangeAspect="1"/>
          </p:cNvPicPr>
          <p:nvPr/>
        </p:nvPicPr>
        <p:blipFill rotWithShape="1">
          <a:blip r:embed="rId3"/>
          <a:srcRect/>
          <a:stretch/>
        </p:blipFill>
        <p:spPr>
          <a:xfrm>
            <a:off x="1201638" y="1287660"/>
            <a:ext cx="4800600" cy="4829175"/>
          </a:xfrm>
          <a:prstGeom prst="rect">
            <a:avLst/>
          </a:prstGeom>
        </p:spPr>
      </p:pic>
      <p:pic>
        <p:nvPicPr>
          <p:cNvPr id="9" name="Grafik 8">
            <a:extLst>
              <a:ext uri="{FF2B5EF4-FFF2-40B4-BE49-F238E27FC236}">
                <a16:creationId xmlns:a16="http://schemas.microsoft.com/office/drawing/2014/main" id="{FBE3327B-8525-6ABB-9912-E2249F9EEA13}"/>
              </a:ext>
            </a:extLst>
          </p:cNvPr>
          <p:cNvPicPr>
            <a:picLocks noChangeAspect="1"/>
          </p:cNvPicPr>
          <p:nvPr/>
        </p:nvPicPr>
        <p:blipFill>
          <a:blip r:embed="rId4"/>
          <a:stretch>
            <a:fillRect/>
          </a:stretch>
        </p:blipFill>
        <p:spPr>
          <a:xfrm>
            <a:off x="6189762" y="1279492"/>
            <a:ext cx="4800600" cy="2013950"/>
          </a:xfrm>
          <a:prstGeom prst="rect">
            <a:avLst/>
          </a:prstGeom>
        </p:spPr>
      </p:pic>
    </p:spTree>
    <p:extLst>
      <p:ext uri="{BB962C8B-B14F-4D97-AF65-F5344CB8AC3E}">
        <p14:creationId xmlns:p14="http://schemas.microsoft.com/office/powerpoint/2010/main" val="326180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Zusammenarbeit und Projektablauf</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 name="Textfeld 1">
            <a:extLst>
              <a:ext uri="{FF2B5EF4-FFF2-40B4-BE49-F238E27FC236}">
                <a16:creationId xmlns:a16="http://schemas.microsoft.com/office/drawing/2014/main" id="{4E79F4C1-43A3-9040-7EC8-52515162ACA5}"/>
              </a:ext>
            </a:extLst>
          </p:cNvPr>
          <p:cNvSpPr txBox="1"/>
          <p:nvPr/>
        </p:nvSpPr>
        <p:spPr>
          <a:xfrm>
            <a:off x="2059781" y="1563919"/>
            <a:ext cx="9259410" cy="2497863"/>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Strukturierte Arbeit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Alle haben sich an Vereinbarungen gehalten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Gute Kommunikation, regelmäßige </a:t>
            </a:r>
            <a:r>
              <a:rPr lang="de-DE" dirty="0">
                <a:latin typeface="Calibri" panose="020F0502020204030204" pitchFamily="34" charset="0"/>
                <a:ea typeface="Calibri" panose="020F0502020204030204" pitchFamily="34" charset="0"/>
                <a:cs typeface="Mangal" panose="02040503050203030202" pitchFamily="18" charset="0"/>
              </a:rPr>
              <a:t>Absprachen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Jeder war Aktiv dabei, faire Arbeitsaufteilung</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Manchmal wurde aneinander vorbei geredet</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Grafik 6" descr="Ein Pokal">
            <a:extLst>
              <a:ext uri="{FF2B5EF4-FFF2-40B4-BE49-F238E27FC236}">
                <a16:creationId xmlns:a16="http://schemas.microsoft.com/office/drawing/2014/main" id="{1F5194E1-BF59-048B-3B53-957AF9226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026" y="2388691"/>
            <a:ext cx="4572000" cy="4572000"/>
          </a:xfrm>
          <a:prstGeom prst="rect">
            <a:avLst/>
          </a:prstGeom>
        </p:spPr>
      </p:pic>
    </p:spTree>
    <p:extLst>
      <p:ext uri="{BB962C8B-B14F-4D97-AF65-F5344CB8AC3E}">
        <p14:creationId xmlns:p14="http://schemas.microsoft.com/office/powerpoint/2010/main" val="3812539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
        <p:nvSpPr>
          <p:cNvPr id="2" name="Textfeld 1">
            <a:extLst>
              <a:ext uri="{FF2B5EF4-FFF2-40B4-BE49-F238E27FC236}">
                <a16:creationId xmlns:a16="http://schemas.microsoft.com/office/drawing/2014/main" id="{74781A1F-4EF5-0383-30D7-144DCC156F1A}"/>
              </a:ext>
            </a:extLst>
          </p:cNvPr>
          <p:cNvSpPr txBox="1"/>
          <p:nvPr/>
        </p:nvSpPr>
        <p:spPr>
          <a:xfrm>
            <a:off x="1155561" y="1603699"/>
            <a:ext cx="9259410" cy="1234440"/>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Eine Anleitung zur Installation und </a:t>
            </a:r>
            <a:r>
              <a:rPr lang="de-DE" dirty="0">
                <a:latin typeface="Calibri" panose="020F0502020204030204" pitchFamily="34" charset="0"/>
                <a:ea typeface="Calibri" panose="020F0502020204030204" pitchFamily="34" charset="0"/>
                <a:cs typeface="Mangal" panose="02040503050203030202" pitchFamily="18" charset="0"/>
              </a:rPr>
              <a:t>einige Testfälle haben wir im </a:t>
            </a:r>
            <a:r>
              <a:rPr lang="de-DE" dirty="0" err="1">
                <a:latin typeface="Calibri" panose="020F0502020204030204" pitchFamily="34" charset="0"/>
                <a:ea typeface="Calibri" panose="020F0502020204030204" pitchFamily="34" charset="0"/>
                <a:cs typeface="Mangal" panose="02040503050203030202" pitchFamily="18" charset="0"/>
              </a:rPr>
              <a:t>Github</a:t>
            </a:r>
            <a:r>
              <a:rPr lang="de-DE" dirty="0">
                <a:latin typeface="Calibri" panose="020F0502020204030204" pitchFamily="34" charset="0"/>
                <a:ea typeface="Calibri" panose="020F0502020204030204" pitchFamily="34" charset="0"/>
                <a:cs typeface="Mangal" panose="02040503050203030202" pitchFamily="18" charset="0"/>
              </a:rPr>
              <a:t> bereitgestellt:</a:t>
            </a:r>
          </a:p>
          <a:p>
            <a:pPr>
              <a:lnSpc>
                <a:spcPct val="115000"/>
              </a:lnSpc>
              <a:spcAft>
                <a:spcPts val="800"/>
              </a:spcAft>
            </a:pPr>
            <a:r>
              <a:rPr lang="de-DE" dirty="0">
                <a:solidFill>
                  <a:srgbClr val="FF0000"/>
                </a:solidFill>
                <a:effectLst/>
                <a:latin typeface="Calibri" panose="020F0502020204030204" pitchFamily="34" charset="0"/>
                <a:ea typeface="Calibri" panose="020F0502020204030204" pitchFamily="34" charset="0"/>
                <a:cs typeface="Mangal" panose="02040503050203030202" pitchFamily="18" charset="0"/>
              </a:rPr>
              <a:t>LINK</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473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4128</Words>
  <Application>Microsoft Office PowerPoint</Application>
  <PresentationFormat>Breitbild</PresentationFormat>
  <Paragraphs>1753</Paragraphs>
  <Slides>46</Slides>
  <Notes>36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46</vt:i4>
      </vt:variant>
    </vt:vector>
  </HeadingPairs>
  <TitlesOfParts>
    <vt:vector size="55"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Anastasia Chouliaras (achoulia)</cp:lastModifiedBy>
  <cp:revision>40</cp:revision>
  <dcterms:created xsi:type="dcterms:W3CDTF">2022-11-08T10:25:19Z</dcterms:created>
  <dcterms:modified xsi:type="dcterms:W3CDTF">2023-02-13T17:56:57Z</dcterms:modified>
</cp:coreProperties>
</file>